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"/>
      <p:regular r:id="rId17"/>
    </p:embeddedFont>
    <p:embeddedFont>
      <p:font typeface="Fraunces"/>
      <p:regular r:id="rId18"/>
    </p:embeddedFont>
    <p:embeddedFont>
      <p:font typeface="Fraunces"/>
      <p:regular r:id="rId19"/>
    </p:embeddedFont>
    <p:embeddedFont>
      <p:font typeface="Fraunces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Securities Trading and Settlement Process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will guide you through the intricate process of securities trading and settlement in capital markets, exploring the T+2 timeline, key stages, and associated risks.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89608" y="6375202"/>
            <a:ext cx="14394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756440" y="6225659"/>
            <a:ext cx="26914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Anoop Mohanty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23" y="260509"/>
            <a:ext cx="1611154" cy="20850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615" y="3345061"/>
            <a:ext cx="7783473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Key Takeaways</a:t>
            </a:r>
            <a:endParaRPr lang="en-US" sz="4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4309229"/>
            <a:ext cx="521137" cy="5211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9615" y="5038844"/>
            <a:ext cx="289095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Process Understanding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29615" y="5489615"/>
            <a:ext cx="3058239" cy="1667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thorough understanding of the trading and settlement process is crucial for participants in the capital markets.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513" y="4309229"/>
            <a:ext cx="521137" cy="5211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00513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Risk Management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4100513" y="5489615"/>
            <a:ext cx="3058358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Effective risk management practices are essential to mitigate potential losses and ensure smooth transactions.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529" y="4309229"/>
            <a:ext cx="521137" cy="5211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1529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Market Efficiency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471529" y="5489615"/>
            <a:ext cx="3058239" cy="1667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T+2 settlement cycle contributes to market efficiency by facilitating timely and reliable transactions.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2427" y="4309229"/>
            <a:ext cx="521137" cy="52113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42427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Collaboration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10842427" y="5489615"/>
            <a:ext cx="3058358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Collaboration among market participants, including clearing houses, regulators, and intermediaries, is crucial for a smooth settlement process.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2" y="2577703"/>
            <a:ext cx="4958358" cy="30741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T+2 Settlement Cycle: Understanding the Timeline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414A70"/>
          </a:solidFill>
          <a:ln/>
        </p:spPr>
      </p:sp>
      <p:sp>
        <p:nvSpPr>
          <p:cNvPr id="6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414A70"/>
          </a:solidFill>
          <a:ln/>
        </p:spPr>
      </p:sp>
      <p:sp>
        <p:nvSpPr>
          <p:cNvPr id="7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69856" y="2706529"/>
            <a:ext cx="14537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704415" y="2600920"/>
            <a:ext cx="29164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Day 0: Trade Execution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Buyers and sellers agree on the price and quantity of securities to be exchanged.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414A70"/>
          </a:solidFill>
          <a:ln/>
        </p:spPr>
      </p:sp>
      <p:sp>
        <p:nvSpPr>
          <p:cNvPr id="12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46520" y="4472702"/>
            <a:ext cx="19204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704415" y="4367093"/>
            <a:ext cx="417778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Day 1: Confirmation and Clearing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trade is confirmed and cleared through a clearing house, which guarantees the transaction.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414A70"/>
          </a:solidFill>
          <a:ln/>
        </p:spPr>
      </p:sp>
      <p:sp>
        <p:nvSpPr>
          <p:cNvPr id="17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455093" y="6238875"/>
            <a:ext cx="1749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704415" y="613326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Day 2: Settlement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Securities and funds are exchanged between the buyer and seller, completing the transaction.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364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Trade Execution and Confirmation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Trade Execution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Buyers and sellers use brokerage platforms or exchanges to enter orders and execute trades.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Confirmation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Both parties confirm the trade details, including the price, quantity, and settlement date.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Trade Reporting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transaction is reported to regulators and other relevant parties for transparency and oversight.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39616"/>
            <a:ext cx="6039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Clearing and Novation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0955" y="2128718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Clearing House Role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253412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clearing house acts as a central counterparty, guaranteeing the transaction and reducing counterparty risk.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7509" y="2128718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Novation Process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253412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clearing house becomes the buyer to the seller and the seller to the buyer, replacing the original parties.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55000" y="4915614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48306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Margin Requirements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567535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clearing house requires margin deposits from both parties to ensure financial stability and mitigate losses.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4685467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36557" y="4915614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5422583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5422583" y="532102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Clearing houses monitor market risks and take measures to mitigate potential losses, ensuring market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816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Securities Pay-in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Buyer's Obligation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buyer is obligated to deliver the agreed-upon funds to the clearing house by the settlement date.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Funds Transfer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Funds are transferred from the buyer's account to the clearing house through electronic payment systems.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32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Clearing House Verification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clearing house verifies the funds received and confirms the buyer's fulfillment of obligations.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282309"/>
            <a:ext cx="4919186" cy="36648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50319"/>
            <a:ext cx="7180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Securities Pay-out Process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699260"/>
            <a:ext cx="1134070" cy="20327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1926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Seller's Obligation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41649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seller is obligated to deliver the agreed-upon securities to the clearing house by the settlement date.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32014"/>
            <a:ext cx="1134070" cy="20327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Securities Delivery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44924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Securities are delivered to the clearing house through electronic transfer or physical delivery, depending on the type of security.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764768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991582"/>
            <a:ext cx="3732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Clearing House Verification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48200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clearing house verifies the securities received and confirms the seller's fulfillment of obligations.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Cash Pay-in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Seller's Receipt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seller receives payment from the clearing house for the sold securities.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Funds Transfer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Funds are transferred electronically from the clearing house to the seller's account.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3372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Settlement Confirmation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seller receives confirmation of the payment and the successful completion of the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59381"/>
            <a:ext cx="5840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Cash Pay-out Process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808321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03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Buyer's Receipt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52555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buyer receives the purchased securities from the clearing house.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2834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Securities Delivery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3400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Securities are delivered electronically or physically, depending on the type of security.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437346"/>
            <a:ext cx="1134070" cy="20327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664160"/>
            <a:ext cx="3372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Settlement Confirmation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1545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buyer receives confirmation of the securities delivery and the successful completion of the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Risks and Challenges in the Settlement Process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Counterparty Risk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risk that one party to the transaction may default on their obligation.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Operational Risk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risk of errors, delays, or disruptions in the settlement process.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160050"/>
            <a:ext cx="3178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65046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risk of non-compliance with regulations, leading to penalties or legal action.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685467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919901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Market Volatility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4919901" y="565046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Fluctuations in market prices can impact the settlement process and create uncertainties.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2024-09-09T05:01:09Z</dcterms:created>
  <dcterms:modified xsi:type="dcterms:W3CDTF">2024-09-09T05:01:09Z</dcterms:modified>
</cp:coreProperties>
</file>